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5" r:id="rId8"/>
    <p:sldId id="268" r:id="rId9"/>
    <p:sldId id="269" r:id="rId10"/>
    <p:sldId id="271" r:id="rId11"/>
    <p:sldId id="259" r:id="rId12"/>
    <p:sldId id="260" r:id="rId13"/>
    <p:sldId id="261" r:id="rId14"/>
    <p:sldId id="270" r:id="rId15"/>
    <p:sldId id="262" r:id="rId16"/>
    <p:sldId id="263" r:id="rId17"/>
    <p:sldId id="264" r:id="rId18"/>
    <p:sldId id="265" r:id="rId19"/>
    <p:sldId id="266" r:id="rId20"/>
    <p:sldId id="267" r:id="rId21"/>
    <p:sldId id="276" r:id="rId2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CB3"/>
    <a:srgbClr val="104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08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36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35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63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45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8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92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21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34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11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Sleep de afbeelding naar de tijdelijke aanduiding of 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38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rgbClr val="112CB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DB7A-A0B1-9E4D-8C00-547447193E29}" type="datetimeFigureOut">
              <a:rPr lang="nl-NL" smtClean="0"/>
              <a:t>30/08/16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98894-64D2-C946-B009-948C8E2DD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35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208" y="3938252"/>
            <a:ext cx="7772400" cy="1470025"/>
          </a:xfrm>
        </p:spPr>
        <p:txBody>
          <a:bodyPr>
            <a:noAutofit/>
          </a:bodyPr>
          <a:lstStyle/>
          <a:p>
            <a:r>
              <a:rPr lang="nl-NL" sz="7200" dirty="0" err="1" smtClean="0">
                <a:solidFill>
                  <a:srgbClr val="FFFFFF"/>
                </a:solidFill>
                <a:latin typeface="Bebas Neue"/>
                <a:cs typeface="Bebas Neue"/>
              </a:rPr>
              <a:t>Jinfo</a:t>
            </a:r>
            <a:r>
              <a:rPr lang="nl-NL" sz="7200" dirty="0" smtClean="0">
                <a:solidFill>
                  <a:srgbClr val="FFFFFF"/>
                </a:solidFill>
                <a:latin typeface="Bebas Neue"/>
                <a:cs typeface="Bebas Neue"/>
              </a:rPr>
              <a:t>-avond jaartje ‘99 </a:t>
            </a:r>
            <a:endParaRPr lang="nl-NL" sz="7200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-1505121" y="5010445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30 augustus 2016</a:t>
            </a:r>
            <a:endParaRPr lang="nl-NL" dirty="0">
              <a:solidFill>
                <a:srgbClr val="FFFFFF"/>
              </a:solidFill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58911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Planning v/h </a:t>
            </a:r>
            <a:r>
              <a:rPr lang="nl-NL" dirty="0" smtClean="0">
                <a:latin typeface="Bebas Neue"/>
                <a:cs typeface="Bebas Neue"/>
              </a:rPr>
              <a:t>Jaar (2)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>
                <a:latin typeface="Bebas Neue"/>
                <a:cs typeface="Bebas Neue"/>
              </a:rPr>
              <a:t>Jinfuif</a:t>
            </a:r>
            <a:endParaRPr lang="nl-NL" dirty="0" smtClean="0">
              <a:latin typeface="Bebas Neue"/>
              <a:cs typeface="Bebas Neue"/>
            </a:endParaRPr>
          </a:p>
          <a:p>
            <a:pPr lvl="1">
              <a:buFontTx/>
              <a:buChar char="-"/>
            </a:pPr>
            <a:r>
              <a:rPr lang="nl-NL" dirty="0" smtClean="0">
                <a:latin typeface="Bebas Neue"/>
                <a:cs typeface="Bebas Neue"/>
              </a:rPr>
              <a:t>Nieuwjaarsfuif </a:t>
            </a:r>
          </a:p>
          <a:p>
            <a:pPr lvl="1">
              <a:buFontTx/>
              <a:buChar char="-"/>
            </a:pPr>
            <a:r>
              <a:rPr lang="nl-NL" dirty="0" smtClean="0">
                <a:latin typeface="Bebas Neue"/>
                <a:cs typeface="Bebas Neue"/>
              </a:rPr>
              <a:t>Belangrijke actie maar ongelooflijk plezant </a:t>
            </a:r>
          </a:p>
          <a:p>
            <a:pPr lvl="1">
              <a:buFontTx/>
              <a:buChar char="-"/>
            </a:pPr>
            <a:r>
              <a:rPr lang="nl-NL" dirty="0" smtClean="0">
                <a:latin typeface="Bebas Neue"/>
                <a:cs typeface="Bebas Neue"/>
              </a:rPr>
              <a:t>Opbouw: 30 – 31 december </a:t>
            </a:r>
          </a:p>
          <a:p>
            <a:pPr lvl="1">
              <a:buFontTx/>
              <a:buChar char="-"/>
            </a:pPr>
            <a:r>
              <a:rPr lang="nl-NL" dirty="0" smtClean="0">
                <a:latin typeface="Bebas Neue"/>
                <a:cs typeface="Bebas Neue"/>
              </a:rPr>
              <a:t>Afbraak: na fuif &amp; 2 januari </a:t>
            </a:r>
          </a:p>
          <a:p>
            <a:pPr lvl="1">
              <a:buFontTx/>
              <a:buChar char="-"/>
            </a:pPr>
            <a:endParaRPr lang="nl-NL" dirty="0" smtClean="0">
              <a:latin typeface="Bebas Neue"/>
              <a:cs typeface="Bebas Neue"/>
            </a:endParaRPr>
          </a:p>
          <a:p>
            <a:pPr lvl="1">
              <a:buFontTx/>
              <a:buChar char="-"/>
            </a:pP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410940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3. Buitenlands kamp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Periode: 1 – 20 juli ( afhankelijk van route ) </a:t>
            </a:r>
          </a:p>
          <a:p>
            <a:r>
              <a:rPr lang="nl-NL" dirty="0" smtClean="0">
                <a:latin typeface="Bebas Neue"/>
                <a:cs typeface="Bebas Neue"/>
              </a:rPr>
              <a:t>5 verschillende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smtClean="0">
                <a:latin typeface="Bebas Neue"/>
                <a:cs typeface="Bebas Neue"/>
              </a:rPr>
              <a:t>routes / </a:t>
            </a:r>
            <a:r>
              <a:rPr lang="nl-NL" dirty="0" smtClean="0">
                <a:latin typeface="Bebas Neue"/>
                <a:cs typeface="Bebas Neue"/>
              </a:rPr>
              <a:t> 5 windstreken 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Besluit op Planningsweekend 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Richtprijs: € 350 ( in schijven ) </a:t>
            </a:r>
          </a:p>
          <a:p>
            <a:r>
              <a:rPr lang="nl-NL" dirty="0" err="1" smtClean="0">
                <a:latin typeface="Bebas Neue"/>
                <a:cs typeface="Bebas Neue"/>
              </a:rPr>
              <a:t>Kampinfo</a:t>
            </a:r>
            <a:r>
              <a:rPr lang="nl-NL" dirty="0" smtClean="0">
                <a:latin typeface="Bebas Neue"/>
                <a:cs typeface="Bebas Neue"/>
              </a:rPr>
              <a:t>-avond </a:t>
            </a:r>
          </a:p>
          <a:p>
            <a:r>
              <a:rPr lang="nl-NL" dirty="0" smtClean="0">
                <a:latin typeface="Bebas Neue"/>
                <a:cs typeface="Bebas Neue"/>
              </a:rPr>
              <a:t>Alle info na planningsweekend</a:t>
            </a:r>
            <a:endParaRPr lang="nl-NL" dirty="0" smtClean="0">
              <a:latin typeface="Bebas Neue"/>
              <a:cs typeface="Bebas Neue"/>
            </a:endParaRPr>
          </a:p>
          <a:p>
            <a:endParaRPr lang="nl-NL" dirty="0" smtClean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48794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4. acties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latin typeface="Bebas Neue"/>
                <a:cs typeface="Bebas Neue"/>
              </a:rPr>
              <a:t>Doel: € 20 000 </a:t>
            </a:r>
            <a:r>
              <a:rPr lang="nl-NL" dirty="0" smtClean="0">
                <a:latin typeface="Bebas Neue"/>
                <a:cs typeface="Bebas Neue"/>
              </a:rPr>
              <a:t> inzamelen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4 acties -&gt; elk € 5 000 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Nieuwjaarsfuif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Eetfestijn 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Verkoopweekend 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Groepsactie ( 10 groepjes die min. 500 inzamelen ) </a:t>
            </a:r>
            <a:endParaRPr lang="nl-NL" dirty="0" smtClean="0">
              <a:latin typeface="Bebas Neue"/>
              <a:cs typeface="Bebas Neue"/>
            </a:endParaRPr>
          </a:p>
          <a:p>
            <a:pPr lvl="1"/>
            <a:r>
              <a:rPr lang="nl-NL" dirty="0" smtClean="0">
                <a:latin typeface="Bebas Neue"/>
                <a:cs typeface="Bebas Neue"/>
              </a:rPr>
              <a:t>Eventueel extra acties 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Focus op sfeer en gezelligheid</a:t>
            </a:r>
          </a:p>
          <a:p>
            <a:r>
              <a:rPr lang="nl-NL" dirty="0">
                <a:latin typeface="Bebas Neue"/>
                <a:cs typeface="Bebas Neue"/>
              </a:rPr>
              <a:t>Inzet &amp; Aanwezigheden worden bijgehouden </a:t>
            </a:r>
          </a:p>
          <a:p>
            <a:endParaRPr lang="nl-NL" dirty="0" smtClean="0">
              <a:latin typeface="Bebas Neue"/>
              <a:cs typeface="Bebas Neue"/>
            </a:endParaRPr>
          </a:p>
          <a:p>
            <a:pPr marL="0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pPr marL="0" indent="0">
              <a:buNone/>
            </a:pP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32560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Bebas Neue"/>
                <a:cs typeface="Bebas Neue"/>
              </a:rPr>
              <a:t>5</a:t>
            </a:r>
            <a:r>
              <a:rPr lang="nl-NL" dirty="0" smtClean="0">
                <a:latin typeface="Bebas Neue"/>
                <a:cs typeface="Bebas Neue"/>
              </a:rPr>
              <a:t>. </a:t>
            </a:r>
            <a:r>
              <a:rPr lang="nl-NL" dirty="0" smtClean="0">
                <a:latin typeface="Bebas Neue"/>
                <a:cs typeface="Bebas Neue"/>
              </a:rPr>
              <a:t>Financieel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latin typeface="Bebas Neue"/>
                <a:cs typeface="Bebas Neue"/>
              </a:rPr>
              <a:t>Lidgeld: € </a:t>
            </a:r>
            <a:r>
              <a:rPr lang="nl-NL" dirty="0" smtClean="0">
                <a:latin typeface="Bebas Neue"/>
                <a:cs typeface="Bebas Neue"/>
              </a:rPr>
              <a:t>45 </a:t>
            </a:r>
            <a:endParaRPr lang="nl-NL" dirty="0" smtClean="0">
              <a:latin typeface="Bebas Neue"/>
              <a:cs typeface="Bebas Neue"/>
            </a:endParaRPr>
          </a:p>
          <a:p>
            <a:pPr lvl="1"/>
            <a:r>
              <a:rPr lang="nl-NL" dirty="0" smtClean="0">
                <a:latin typeface="Bebas Neue"/>
                <a:cs typeface="Bebas Neue"/>
              </a:rPr>
              <a:t>€ 32 -&gt; verzekeringen S&amp;GV 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€ 8 -&gt; </a:t>
            </a:r>
            <a:r>
              <a:rPr lang="nl-NL" dirty="0" err="1" smtClean="0">
                <a:latin typeface="Bebas Neue"/>
                <a:cs typeface="Bebas Neue"/>
              </a:rPr>
              <a:t>jindas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endParaRPr lang="nl-NL" dirty="0" smtClean="0">
              <a:latin typeface="Bebas Neue"/>
              <a:cs typeface="Bebas Neue"/>
            </a:endParaRPr>
          </a:p>
          <a:p>
            <a:pPr lvl="1"/>
            <a:r>
              <a:rPr lang="nl-NL" dirty="0" smtClean="0">
                <a:latin typeface="Bebas Neue"/>
                <a:cs typeface="Bebas Neue"/>
              </a:rPr>
              <a:t>€ 5 -&gt; groepswerking </a:t>
            </a:r>
            <a:endParaRPr lang="nl-NL" dirty="0">
              <a:latin typeface="Bebas Neue"/>
              <a:cs typeface="Bebas Neue"/>
            </a:endParaRPr>
          </a:p>
          <a:p>
            <a:pPr marL="514350" indent="-457200"/>
            <a:r>
              <a:rPr lang="nl-NL" dirty="0" err="1" smtClean="0">
                <a:latin typeface="Bebas Neue"/>
                <a:cs typeface="Bebas Neue"/>
              </a:rPr>
              <a:t>Jintrui</a:t>
            </a:r>
            <a:r>
              <a:rPr lang="nl-NL" dirty="0" smtClean="0">
                <a:latin typeface="Bebas Neue"/>
                <a:cs typeface="Bebas Neue"/>
              </a:rPr>
              <a:t>: </a:t>
            </a:r>
            <a:r>
              <a:rPr lang="nl-NL" dirty="0" smtClean="0">
                <a:latin typeface="Bebas Neue"/>
                <a:cs typeface="Bebas Neue"/>
              </a:rPr>
              <a:t>prijs </a:t>
            </a:r>
            <a:r>
              <a:rPr lang="nl-NL" dirty="0" err="1" smtClean="0">
                <a:latin typeface="Bebas Neue"/>
                <a:cs typeface="Bebas Neue"/>
              </a:rPr>
              <a:t>t.B.A</a:t>
            </a:r>
            <a:r>
              <a:rPr lang="nl-NL" dirty="0" smtClean="0">
                <a:latin typeface="Bebas Neue"/>
                <a:cs typeface="Bebas Neue"/>
              </a:rPr>
              <a:t>.</a:t>
            </a:r>
            <a:endParaRPr lang="nl-NL" dirty="0" smtClean="0">
              <a:latin typeface="Bebas Neue"/>
              <a:cs typeface="Bebas Neue"/>
            </a:endParaRPr>
          </a:p>
          <a:p>
            <a:pPr marL="457200" lvl="1" indent="0">
              <a:buNone/>
            </a:pPr>
            <a:r>
              <a:rPr lang="nl-NL" dirty="0" smtClean="0">
                <a:latin typeface="Bebas Neue"/>
                <a:cs typeface="Bebas Neue"/>
              </a:rPr>
              <a:t>-&gt; bestellen na planningsweekend </a:t>
            </a:r>
          </a:p>
          <a:p>
            <a:pPr marL="514350" indent="-457200"/>
            <a:r>
              <a:rPr lang="nl-NL" dirty="0" smtClean="0">
                <a:latin typeface="Bebas Neue"/>
                <a:cs typeface="Bebas Neue"/>
              </a:rPr>
              <a:t>Weekends: € 25 </a:t>
            </a:r>
            <a:r>
              <a:rPr lang="nl-NL" dirty="0" smtClean="0">
                <a:latin typeface="Bebas Neue"/>
                <a:cs typeface="Bebas Neue"/>
              </a:rPr>
              <a:t>( cash ) </a:t>
            </a:r>
            <a:endParaRPr lang="nl-NL" dirty="0" smtClean="0">
              <a:latin typeface="Bebas Neue"/>
              <a:cs typeface="Bebas Neue"/>
            </a:endParaRPr>
          </a:p>
          <a:p>
            <a:pPr marL="514350" indent="-457200"/>
            <a:r>
              <a:rPr lang="nl-NL" sz="2800" dirty="0" smtClean="0">
                <a:latin typeface="Bebas Neue"/>
                <a:cs typeface="Bebas Neue"/>
              </a:rPr>
              <a:t>-&gt; verblijf, eten, activiteiten,</a:t>
            </a:r>
            <a:r>
              <a:rPr lang="is-IS" sz="2800" dirty="0" smtClean="0">
                <a:latin typeface="Bebas Neue"/>
                <a:cs typeface="Bebas Neue"/>
              </a:rPr>
              <a:t>…. </a:t>
            </a:r>
            <a:endParaRPr lang="nl-NL" sz="2800" dirty="0">
              <a:latin typeface="Bebas Neue"/>
              <a:cs typeface="Bebas Neue"/>
            </a:endParaRPr>
          </a:p>
          <a:p>
            <a:pPr marL="514350" indent="-457200"/>
            <a:r>
              <a:rPr lang="nl-NL" dirty="0" smtClean="0">
                <a:latin typeface="Bebas Neue"/>
                <a:cs typeface="Bebas Neue"/>
              </a:rPr>
              <a:t>Financieel moeilijk ? Leiding of </a:t>
            </a:r>
            <a:r>
              <a:rPr lang="nl-NL" dirty="0" err="1" smtClean="0">
                <a:latin typeface="Bebas Neue"/>
                <a:cs typeface="Bebas Neue"/>
              </a:rPr>
              <a:t>grl</a:t>
            </a:r>
            <a:r>
              <a:rPr lang="nl-NL" dirty="0" smtClean="0">
                <a:latin typeface="Bebas Neue"/>
                <a:cs typeface="Bebas Neue"/>
              </a:rPr>
              <a:t> aanspreken </a:t>
            </a: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4328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Bebas Neue"/>
                <a:cs typeface="Bebas Neue"/>
              </a:rPr>
              <a:t>5</a:t>
            </a:r>
            <a:r>
              <a:rPr lang="nl-NL" dirty="0" smtClean="0">
                <a:latin typeface="Bebas Neue"/>
                <a:cs typeface="Bebas Neue"/>
              </a:rPr>
              <a:t>. Financieel (2)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Bebas Neue"/>
                <a:cs typeface="Bebas Neue"/>
              </a:rPr>
              <a:t>Lidgeld Overschrijven op rek. </a:t>
            </a:r>
            <a:r>
              <a:rPr lang="nl-NL" dirty="0" err="1" smtClean="0">
                <a:latin typeface="Bebas Neue"/>
                <a:cs typeface="Bebas Neue"/>
              </a:rPr>
              <a:t>Nr</a:t>
            </a:r>
            <a:r>
              <a:rPr lang="nl-NL" dirty="0" smtClean="0">
                <a:latin typeface="Bebas Neue"/>
                <a:cs typeface="Bebas Neue"/>
              </a:rPr>
              <a:t> BE95 0688 9828 1358</a:t>
            </a:r>
          </a:p>
          <a:p>
            <a:r>
              <a:rPr lang="nl-NL" dirty="0" smtClean="0">
                <a:latin typeface="Bebas Neue"/>
                <a:cs typeface="Bebas Neue"/>
              </a:rPr>
              <a:t>Deadline: 30/10 </a:t>
            </a: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2980337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Bebas Neue"/>
                <a:cs typeface="Bebas Neue"/>
              </a:rPr>
              <a:t>6</a:t>
            </a:r>
            <a:r>
              <a:rPr lang="nl-NL" dirty="0" smtClean="0">
                <a:latin typeface="Bebas Neue"/>
                <a:cs typeface="Bebas Neue"/>
              </a:rPr>
              <a:t>. </a:t>
            </a:r>
            <a:r>
              <a:rPr lang="nl-NL" dirty="0" smtClean="0">
                <a:latin typeface="Bebas Neue"/>
                <a:cs typeface="Bebas Neue"/>
              </a:rPr>
              <a:t>administratie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Na </a:t>
            </a:r>
            <a:r>
              <a:rPr lang="nl-NL" dirty="0" smtClean="0">
                <a:latin typeface="Bebas Neue"/>
                <a:cs typeface="Bebas Neue"/>
              </a:rPr>
              <a:t>inschrijving bij S&amp;GV individuele steekkaart invullen </a:t>
            </a:r>
          </a:p>
          <a:p>
            <a:pPr marL="0" indent="0">
              <a:buNone/>
            </a:pPr>
            <a:r>
              <a:rPr lang="nl-NL" dirty="0">
                <a:latin typeface="Bebas Neue"/>
                <a:cs typeface="Bebas Neue"/>
              </a:rPr>
              <a:t>	</a:t>
            </a:r>
            <a:r>
              <a:rPr lang="nl-NL" dirty="0" smtClean="0">
                <a:latin typeface="Bebas Neue"/>
                <a:cs typeface="Bebas Neue"/>
              </a:rPr>
              <a:t>-&gt; handleiding te vinden op de </a:t>
            </a:r>
            <a:r>
              <a:rPr lang="nl-NL" dirty="0" err="1" smtClean="0">
                <a:latin typeface="Bebas Neue"/>
                <a:cs typeface="Bebas Neue"/>
              </a:rPr>
              <a:t>jin</a:t>
            </a:r>
            <a:r>
              <a:rPr lang="nl-NL" dirty="0" smtClean="0">
                <a:latin typeface="Bebas Neue"/>
                <a:cs typeface="Bebas Neue"/>
              </a:rPr>
              <a:t>-site </a:t>
            </a: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89043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7. Praktische afspraken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Communicatie </a:t>
            </a:r>
          </a:p>
          <a:p>
            <a:pPr marL="857250" lvl="1" indent="-457200">
              <a:buFont typeface="Arial"/>
              <a:buChar char="•"/>
            </a:pPr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Site: www.jin-sint-</a:t>
            </a:r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niklaas.scoutsgroep.be</a:t>
            </a:r>
          </a:p>
          <a:p>
            <a:pPr marL="857250" lvl="1" indent="-457200">
              <a:buFont typeface="Arial"/>
              <a:buChar char="•"/>
            </a:pPr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Maandelijks online </a:t>
            </a:r>
            <a:r>
              <a:rPr lang="nl-NL" dirty="0" err="1" smtClean="0">
                <a:solidFill>
                  <a:srgbClr val="FFFFFF"/>
                </a:solidFill>
                <a:latin typeface="Bebas Neue"/>
                <a:cs typeface="Bebas Neue"/>
              </a:rPr>
              <a:t>jinfo</a:t>
            </a:r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-blad “ ‘t </a:t>
            </a:r>
            <a:r>
              <a:rPr lang="nl-NL" dirty="0" err="1" smtClean="0">
                <a:solidFill>
                  <a:srgbClr val="FFFFFF"/>
                </a:solidFill>
                <a:latin typeface="Bebas Neue"/>
                <a:cs typeface="Bebas Neue"/>
              </a:rPr>
              <a:t>petakieken</a:t>
            </a:r>
            <a:r>
              <a:rPr lang="nl-NL" dirty="0" smtClean="0">
                <a:solidFill>
                  <a:srgbClr val="FFFFFF"/>
                </a:solidFill>
                <a:latin typeface="Bebas Neue"/>
                <a:cs typeface="Bebas Neue"/>
              </a:rPr>
              <a:t>” </a:t>
            </a:r>
            <a:endParaRPr lang="nl-NL" dirty="0" smtClean="0">
              <a:solidFill>
                <a:srgbClr val="FFFFFF"/>
              </a:solidFill>
              <a:latin typeface="Bebas Neue"/>
              <a:cs typeface="Bebas Neue"/>
            </a:endParaRPr>
          </a:p>
          <a:p>
            <a:pPr marL="857250" lvl="1" indent="-457200">
              <a:buFont typeface="Arial"/>
              <a:buChar char="•"/>
            </a:pPr>
            <a:r>
              <a:rPr lang="nl-NL" dirty="0" err="1" smtClean="0">
                <a:latin typeface="Bebas Neue"/>
                <a:cs typeface="Bebas Neue"/>
              </a:rPr>
              <a:t>Facebook</a:t>
            </a:r>
            <a:r>
              <a:rPr lang="nl-NL" dirty="0" smtClean="0">
                <a:latin typeface="Bebas Neue"/>
                <a:cs typeface="Bebas Neue"/>
              </a:rPr>
              <a:t>-pagina “ </a:t>
            </a:r>
            <a:r>
              <a:rPr lang="nl-NL" dirty="0" err="1" smtClean="0">
                <a:latin typeface="Bebas Neue"/>
                <a:cs typeface="Bebas Neue"/>
              </a:rPr>
              <a:t>Jin</a:t>
            </a:r>
            <a:r>
              <a:rPr lang="nl-NL" dirty="0" smtClean="0">
                <a:latin typeface="Bebas Neue"/>
                <a:cs typeface="Bebas Neue"/>
              </a:rPr>
              <a:t> Sint-Niklaas” </a:t>
            </a:r>
          </a:p>
          <a:p>
            <a:pPr marL="857250" lvl="1" indent="-457200">
              <a:buFont typeface="Arial"/>
              <a:buChar char="•"/>
            </a:pPr>
            <a:r>
              <a:rPr lang="nl-NL" dirty="0" err="1" smtClean="0">
                <a:latin typeface="Bebas Neue"/>
                <a:cs typeface="Bebas Neue"/>
              </a:rPr>
              <a:t>Facebook</a:t>
            </a:r>
            <a:r>
              <a:rPr lang="nl-NL" dirty="0" smtClean="0">
                <a:latin typeface="Bebas Neue"/>
                <a:cs typeface="Bebas Neue"/>
              </a:rPr>
              <a:t>-groep </a:t>
            </a:r>
            <a:r>
              <a:rPr lang="nl-NL" dirty="0" err="1" smtClean="0">
                <a:latin typeface="Bebas Neue"/>
                <a:cs typeface="Bebas Neue"/>
              </a:rPr>
              <a:t>jinners</a:t>
            </a:r>
            <a:r>
              <a:rPr lang="nl-NL" dirty="0" smtClean="0">
                <a:latin typeface="Bebas Neue"/>
                <a:cs typeface="Bebas Neue"/>
              </a:rPr>
              <a:t> </a:t>
            </a:r>
          </a:p>
          <a:p>
            <a:pPr marL="857250" lvl="1" indent="-45720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Mail: </a:t>
            </a:r>
          </a:p>
          <a:p>
            <a:pPr marL="1257300" lvl="2" indent="-457200"/>
            <a:r>
              <a:rPr lang="nl-NL" dirty="0" err="1" smtClean="0">
                <a:latin typeface="Bebas Neue"/>
                <a:cs typeface="Bebas Neue"/>
              </a:rPr>
              <a:t>Grl</a:t>
            </a:r>
            <a:r>
              <a:rPr lang="nl-NL" dirty="0" smtClean="0">
                <a:latin typeface="Bebas Neue"/>
                <a:cs typeface="Bebas Neue"/>
              </a:rPr>
              <a:t>: groepsleiding@jin-sint-niklaas.be</a:t>
            </a:r>
          </a:p>
          <a:p>
            <a:pPr marL="1257300" lvl="2" indent="-457200"/>
            <a:r>
              <a:rPr lang="nl-NL" dirty="0" smtClean="0">
                <a:latin typeface="Bebas Neue"/>
                <a:cs typeface="Bebas Neue"/>
              </a:rPr>
              <a:t>Leiding: leiding@jin-sint-niklaas.be</a:t>
            </a:r>
          </a:p>
          <a:p>
            <a:pPr marL="800100" lvl="2" indent="0">
              <a:buNone/>
            </a:pP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35838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7. Praktische afspraken (2)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nl-NL" dirty="0" smtClean="0">
                <a:latin typeface="Bebas Neue"/>
                <a:cs typeface="Bebas Neue"/>
              </a:rPr>
              <a:t>Gsm: </a:t>
            </a:r>
          </a:p>
          <a:p>
            <a:pPr marL="1257300" lvl="2" indent="-457200"/>
            <a:r>
              <a:rPr lang="nl-NL" dirty="0" smtClean="0">
                <a:latin typeface="Bebas Neue"/>
                <a:cs typeface="Bebas Neue"/>
              </a:rPr>
              <a:t>Niels </a:t>
            </a:r>
            <a:r>
              <a:rPr lang="nl-NL" dirty="0" err="1" smtClean="0">
                <a:latin typeface="Bebas Neue"/>
                <a:cs typeface="Bebas Neue"/>
              </a:rPr>
              <a:t>blomme</a:t>
            </a:r>
            <a:r>
              <a:rPr lang="nl-NL" dirty="0" smtClean="0">
                <a:latin typeface="Bebas Neue"/>
                <a:cs typeface="Bebas Neue"/>
              </a:rPr>
              <a:t>: 04 87 68 50 94</a:t>
            </a:r>
          </a:p>
          <a:p>
            <a:pPr marL="1257300" lvl="2" indent="-457200"/>
            <a:r>
              <a:rPr lang="nl-NL" dirty="0" smtClean="0">
                <a:latin typeface="Bebas Neue"/>
                <a:cs typeface="Bebas Neue"/>
              </a:rPr>
              <a:t>Aster </a:t>
            </a:r>
            <a:r>
              <a:rPr lang="nl-NL" dirty="0" err="1" smtClean="0">
                <a:latin typeface="Bebas Neue"/>
                <a:cs typeface="Bebas Neue"/>
              </a:rPr>
              <a:t>baeck</a:t>
            </a:r>
            <a:r>
              <a:rPr lang="nl-NL" dirty="0" smtClean="0">
                <a:latin typeface="Bebas Neue"/>
                <a:cs typeface="Bebas Neue"/>
              </a:rPr>
              <a:t>: 04 93 63 11 41</a:t>
            </a:r>
          </a:p>
          <a:p>
            <a:pPr marL="1257300" lvl="2" indent="-457200"/>
            <a:r>
              <a:rPr lang="nl-NL" dirty="0" err="1" smtClean="0">
                <a:latin typeface="Bebas Neue"/>
                <a:cs typeface="Bebas Neue"/>
              </a:rPr>
              <a:t>Cisse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geleyn</a:t>
            </a:r>
            <a:r>
              <a:rPr lang="nl-NL" dirty="0" smtClean="0">
                <a:latin typeface="Bebas Neue"/>
                <a:cs typeface="Bebas Neue"/>
              </a:rPr>
              <a:t>: 04 98 15 54 04</a:t>
            </a:r>
          </a:p>
          <a:p>
            <a:pPr marL="1257300" lvl="2" indent="-457200"/>
            <a:r>
              <a:rPr lang="nl-NL" dirty="0" smtClean="0">
                <a:latin typeface="Bebas Neue"/>
                <a:cs typeface="Bebas Neue"/>
              </a:rPr>
              <a:t>Laura </a:t>
            </a:r>
            <a:r>
              <a:rPr lang="nl-NL" dirty="0" err="1" smtClean="0">
                <a:latin typeface="Bebas Neue"/>
                <a:cs typeface="Bebas Neue"/>
              </a:rPr>
              <a:t>vercauteren</a:t>
            </a:r>
            <a:r>
              <a:rPr lang="nl-NL" dirty="0" smtClean="0">
                <a:latin typeface="Bebas Neue"/>
                <a:cs typeface="Bebas Neue"/>
              </a:rPr>
              <a:t>: 04 97 67 53 79 </a:t>
            </a:r>
          </a:p>
          <a:p>
            <a:pPr marL="1257300" lvl="2" indent="-457200"/>
            <a:r>
              <a:rPr lang="nl-NL" dirty="0" smtClean="0">
                <a:latin typeface="Bebas Neue"/>
                <a:cs typeface="Bebas Neue"/>
              </a:rPr>
              <a:t>Andy </a:t>
            </a:r>
            <a:r>
              <a:rPr lang="nl-NL" dirty="0" err="1" smtClean="0">
                <a:latin typeface="Bebas Neue"/>
                <a:cs typeface="Bebas Neue"/>
              </a:rPr>
              <a:t>luyckx</a:t>
            </a:r>
            <a:r>
              <a:rPr lang="nl-NL" dirty="0" smtClean="0">
                <a:latin typeface="Bebas Neue"/>
                <a:cs typeface="Bebas Neue"/>
              </a:rPr>
              <a:t>: 04 73 89 40 67</a:t>
            </a:r>
          </a:p>
          <a:p>
            <a:pPr marL="800100" lvl="2" indent="0">
              <a:buNone/>
            </a:pPr>
            <a:endParaRPr lang="nl-NL" dirty="0">
              <a:latin typeface="Bebas Neue"/>
              <a:cs typeface="Bebas Neue"/>
            </a:endParaRPr>
          </a:p>
          <a:p>
            <a:pPr lvl="2" indent="-342900"/>
            <a:r>
              <a:rPr lang="nl-NL" dirty="0" err="1" smtClean="0">
                <a:latin typeface="Bebas Neue"/>
                <a:cs typeface="Bebas Neue"/>
              </a:rPr>
              <a:t>Cita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cant</a:t>
            </a:r>
            <a:r>
              <a:rPr lang="nl-NL" dirty="0" smtClean="0">
                <a:latin typeface="Bebas Neue"/>
                <a:cs typeface="Bebas Neue"/>
              </a:rPr>
              <a:t>: 04 79 68 69 82</a:t>
            </a:r>
          </a:p>
          <a:p>
            <a:pPr lvl="2" indent="-342900"/>
            <a:r>
              <a:rPr lang="nl-NL" dirty="0" smtClean="0">
                <a:latin typeface="Bebas Neue"/>
                <a:cs typeface="Bebas Neue"/>
              </a:rPr>
              <a:t>Jonathan </a:t>
            </a:r>
            <a:r>
              <a:rPr lang="nl-NL" dirty="0" err="1" smtClean="0">
                <a:latin typeface="Bebas Neue"/>
                <a:cs typeface="Bebas Neue"/>
              </a:rPr>
              <a:t>callebaut</a:t>
            </a:r>
            <a:r>
              <a:rPr lang="nl-NL" dirty="0" smtClean="0">
                <a:latin typeface="Bebas Neue"/>
                <a:cs typeface="Bebas Neue"/>
              </a:rPr>
              <a:t>: 04 68 10 07 81</a:t>
            </a:r>
          </a:p>
          <a:p>
            <a:pPr lvl="2" indent="-342900"/>
            <a:r>
              <a:rPr lang="nl-NL" dirty="0" smtClean="0">
                <a:latin typeface="Bebas Neue"/>
                <a:cs typeface="Bebas Neue"/>
              </a:rPr>
              <a:t>Steven </a:t>
            </a:r>
            <a:r>
              <a:rPr lang="nl-NL" dirty="0" err="1" smtClean="0">
                <a:latin typeface="Bebas Neue"/>
                <a:cs typeface="Bebas Neue"/>
              </a:rPr>
              <a:t>aelbrecht</a:t>
            </a:r>
            <a:r>
              <a:rPr lang="nl-NL" dirty="0" smtClean="0">
                <a:latin typeface="Bebas Neue"/>
                <a:cs typeface="Bebas Neue"/>
              </a:rPr>
              <a:t>: 04 71 91 57 00</a:t>
            </a:r>
          </a:p>
          <a:p>
            <a:pPr marL="1257300" lvl="2" indent="-457200"/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280198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7. Praktische afspraken (3)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2"/>
            </a:pPr>
            <a:r>
              <a:rPr lang="nl-NL" dirty="0" smtClean="0">
                <a:latin typeface="Bebas Neue"/>
                <a:cs typeface="Bebas Neue"/>
              </a:rPr>
              <a:t>Vergadering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Zondag 14u00 – 17u00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17u00 – 17u30:  vrijblijvend nakeuvelen in </a:t>
            </a:r>
            <a:r>
              <a:rPr lang="nl-NL" dirty="0" err="1" smtClean="0">
                <a:latin typeface="Bebas Neue"/>
                <a:cs typeface="Bebas Neue"/>
              </a:rPr>
              <a:t>karree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Afspraak aan </a:t>
            </a:r>
            <a:r>
              <a:rPr lang="nl-NL" dirty="0" err="1" smtClean="0">
                <a:latin typeface="Bebas Neue"/>
                <a:cs typeface="Bebas Neue"/>
              </a:rPr>
              <a:t>karree</a:t>
            </a:r>
            <a:r>
              <a:rPr lang="nl-NL" dirty="0" smtClean="0">
                <a:latin typeface="Bebas Neue"/>
                <a:cs typeface="Bebas Neue"/>
              </a:rPr>
              <a:t> tenzij anders vermeld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Avondvergaderingen </a:t>
            </a:r>
            <a:endParaRPr lang="nl-NL" dirty="0" smtClean="0">
              <a:latin typeface="Bebas Neue"/>
              <a:cs typeface="Bebas Neue"/>
            </a:endParaRPr>
          </a:p>
          <a:p>
            <a:pPr marL="1314450" lvl="2" indent="-514350"/>
            <a:r>
              <a:rPr lang="nl-NL" dirty="0" smtClean="0">
                <a:latin typeface="Bebas Neue"/>
                <a:cs typeface="Bebas Neue"/>
              </a:rPr>
              <a:t>Zaterdagavond in december/juni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Graag iets laten weten bij verontschuldiging 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Inzet en aanwezigheden worden bijgehouden </a:t>
            </a:r>
          </a:p>
          <a:p>
            <a:pPr marL="0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AutoNum type="arabicPeriod" startAt="3"/>
            </a:pPr>
            <a:r>
              <a:rPr lang="nl-NL" dirty="0" smtClean="0">
                <a:latin typeface="Bebas Neue"/>
                <a:cs typeface="Bebas Neue"/>
              </a:rPr>
              <a:t>Uniform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err="1" smtClean="0">
                <a:latin typeface="Bebas Neue"/>
                <a:cs typeface="Bebas Neue"/>
              </a:rPr>
              <a:t>jinDas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smtClean="0">
                <a:latin typeface="Bebas Neue"/>
                <a:cs typeface="Bebas Neue"/>
              </a:rPr>
              <a:t>+ trui ( vanaf die er is )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hemd niet verplicht </a:t>
            </a:r>
          </a:p>
        </p:txBody>
      </p:sp>
    </p:spTree>
    <p:extLst>
      <p:ext uri="{BB962C8B-B14F-4D97-AF65-F5344CB8AC3E}">
        <p14:creationId xmlns:p14="http://schemas.microsoft.com/office/powerpoint/2010/main" val="313496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8. Drank, drugs &amp; roken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drugs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Absolute nultolerantie !!! </a:t>
            </a:r>
          </a:p>
          <a:p>
            <a:pPr marL="400050" lvl="1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Drank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Nooit </a:t>
            </a:r>
            <a:r>
              <a:rPr lang="nl-NL" dirty="0" smtClean="0">
                <a:latin typeface="Bebas Neue"/>
                <a:cs typeface="Bebas Neue"/>
              </a:rPr>
              <a:t>zat toekomen </a:t>
            </a:r>
            <a:r>
              <a:rPr lang="nl-NL" dirty="0" smtClean="0">
                <a:latin typeface="Bebas Neue"/>
                <a:cs typeface="Bebas Neue"/>
              </a:rPr>
              <a:t>op vergadering -&gt; naar huis sturen en ouders verwittigen 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Nooit drinken tijdens vergadering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Nooit zelf kopen of nuttigen zonder toestemming leiding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Indien over de </a:t>
            </a:r>
            <a:r>
              <a:rPr lang="nl-NL" dirty="0" smtClean="0">
                <a:latin typeface="Bebas Neue"/>
                <a:cs typeface="Bebas Neue"/>
              </a:rPr>
              <a:t>schreef: </a:t>
            </a:r>
            <a:r>
              <a:rPr lang="nl-NL" dirty="0" smtClean="0">
                <a:latin typeface="Bebas Neue"/>
                <a:cs typeface="Bebas Neue"/>
              </a:rPr>
              <a:t>drankverbod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Geen </a:t>
            </a:r>
            <a:r>
              <a:rPr lang="nl-NL" dirty="0" err="1" smtClean="0">
                <a:latin typeface="Bebas Neue"/>
                <a:cs typeface="Bebas Neue"/>
              </a:rPr>
              <a:t>energiedranken</a:t>
            </a:r>
            <a:r>
              <a:rPr lang="nl-NL" dirty="0" smtClean="0">
                <a:latin typeface="Bebas Neue"/>
                <a:cs typeface="Bebas Neue"/>
              </a:rPr>
              <a:t> </a:t>
            </a:r>
          </a:p>
          <a:p>
            <a:pPr marL="400050" lvl="1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Font typeface="+mj-lt"/>
              <a:buAutoNum type="arabicPeriod"/>
            </a:pPr>
            <a:endParaRPr lang="nl-NL" dirty="0" smtClean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283354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Agenda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Voorstelling leiding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Planning v/h jaar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Buitenlands Kamp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Acties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financieel</a:t>
            </a: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Administratie </a:t>
            </a: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Praktische afspraken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Drank &amp; </a:t>
            </a:r>
            <a:r>
              <a:rPr lang="nl-NL" dirty="0" smtClean="0">
                <a:latin typeface="Bebas Neue"/>
                <a:cs typeface="Bebas Neue"/>
              </a:rPr>
              <a:t>drugs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The </a:t>
            </a:r>
            <a:r>
              <a:rPr lang="nl-NL" dirty="0" err="1" smtClean="0">
                <a:latin typeface="Bebas Neue"/>
                <a:cs typeface="Bebas Neue"/>
              </a:rPr>
              <a:t>witch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93712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8. Drank, drugs &amp; roken (2)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Bebas Neue"/>
                <a:cs typeface="Bebas Neue"/>
              </a:rPr>
              <a:t>Roken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Niet tijdens vergaderingen </a:t>
            </a:r>
            <a:r>
              <a:rPr lang="nl-NL" dirty="0" smtClean="0">
                <a:latin typeface="Bebas Neue"/>
                <a:cs typeface="Bebas Neue"/>
              </a:rPr>
              <a:t>en 4-uurtje </a:t>
            </a: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Weekends en kampen: </a:t>
            </a:r>
            <a:r>
              <a:rPr lang="nl-NL" dirty="0" smtClean="0">
                <a:latin typeface="Bebas Neue"/>
                <a:cs typeface="Bebas Neue"/>
              </a:rPr>
              <a:t>mogelijkheid achter de maaltijd </a:t>
            </a:r>
            <a:r>
              <a:rPr lang="nl-NL" dirty="0" smtClean="0">
                <a:latin typeface="Bebas Neue"/>
                <a:cs typeface="Bebas Neue"/>
              </a:rPr>
              <a:t>en tijdens barmoment. </a:t>
            </a:r>
          </a:p>
          <a:p>
            <a:pPr marL="914400" lvl="1" indent="-514350">
              <a:buFont typeface="Arial"/>
              <a:buChar char="•"/>
            </a:pPr>
            <a:r>
              <a:rPr lang="nl-NL" dirty="0" smtClean="0">
                <a:latin typeface="Bebas Neue"/>
                <a:cs typeface="Bebas Neue"/>
              </a:rPr>
              <a:t>Duidelijke timing</a:t>
            </a:r>
          </a:p>
          <a:p>
            <a:pPr marL="400050" lvl="1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pPr marL="914400" lvl="1" indent="-514350">
              <a:buFont typeface="Arial"/>
              <a:buChar char="•"/>
            </a:pPr>
            <a:endParaRPr lang="nl-NL" dirty="0" smtClean="0">
              <a:latin typeface="Bebas Neue"/>
              <a:cs typeface="Bebas Neue"/>
            </a:endParaRPr>
          </a:p>
          <a:p>
            <a:pPr marL="514350" indent="-514350">
              <a:buFont typeface="+mj-lt"/>
              <a:buAutoNum type="arabicPeriod"/>
            </a:pPr>
            <a:endParaRPr lang="nl-NL" dirty="0" smtClean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50182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77139"/>
            <a:ext cx="8229600" cy="1143000"/>
          </a:xfrm>
        </p:spPr>
        <p:txBody>
          <a:bodyPr>
            <a:noAutofit/>
          </a:bodyPr>
          <a:lstStyle/>
          <a:p>
            <a:r>
              <a:rPr lang="nl-NL" sz="8000" dirty="0" err="1" smtClean="0">
                <a:latin typeface="Bebas Neue"/>
                <a:cs typeface="Bebas Neue"/>
              </a:rPr>
              <a:t>Burn</a:t>
            </a:r>
            <a:r>
              <a:rPr lang="nl-NL" sz="8000" dirty="0" smtClean="0">
                <a:latin typeface="Bebas Neue"/>
                <a:cs typeface="Bebas Neue"/>
              </a:rPr>
              <a:t> the </a:t>
            </a:r>
            <a:r>
              <a:rPr lang="nl-NL" sz="8000" dirty="0" err="1" smtClean="0">
                <a:latin typeface="Bebas Neue"/>
                <a:cs typeface="Bebas Neue"/>
              </a:rPr>
              <a:t>witch</a:t>
            </a:r>
            <a:r>
              <a:rPr lang="nl-NL" sz="8000" dirty="0" smtClean="0">
                <a:latin typeface="Bebas Neue"/>
                <a:cs typeface="Bebas Neue"/>
              </a:rPr>
              <a:t> !!!!!</a:t>
            </a:r>
            <a:endParaRPr lang="nl-NL" sz="8000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87244" y="660411"/>
            <a:ext cx="82296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nl-NL" dirty="0" smtClean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89638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</a:t>
            </a:r>
            <a:r>
              <a:rPr lang="nl-NL" dirty="0" smtClean="0">
                <a:latin typeface="Bebas Neue"/>
                <a:cs typeface="Bebas Neue"/>
              </a:rPr>
              <a:t>Voorstelling leiding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Bebas Neue"/>
                <a:cs typeface="Bebas Neue"/>
              </a:rPr>
              <a:t>Aster </a:t>
            </a:r>
            <a:r>
              <a:rPr lang="nl-NL" dirty="0" err="1" smtClean="0">
                <a:latin typeface="Bebas Neue"/>
                <a:cs typeface="Bebas Neue"/>
              </a:rPr>
              <a:t>Baeck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aka</a:t>
            </a:r>
            <a:r>
              <a:rPr lang="nl-NL" dirty="0" smtClean="0">
                <a:latin typeface="Bebas Neue"/>
                <a:cs typeface="Bebas Neue"/>
              </a:rPr>
              <a:t> ‘standvastige steenarend’</a:t>
            </a:r>
          </a:p>
          <a:p>
            <a:r>
              <a:rPr lang="nl-NL" dirty="0" smtClean="0">
                <a:latin typeface="Bebas Neue"/>
                <a:cs typeface="Bebas Neue"/>
              </a:rPr>
              <a:t>18 jaar bij scouts </a:t>
            </a:r>
            <a:r>
              <a:rPr lang="nl-NL" dirty="0" err="1" smtClean="0">
                <a:latin typeface="Bebas Neue"/>
                <a:cs typeface="Bebas Neue"/>
              </a:rPr>
              <a:t>d’olmen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6 jaar leiding</a:t>
            </a:r>
          </a:p>
          <a:p>
            <a:r>
              <a:rPr lang="nl-NL" dirty="0" smtClean="0">
                <a:latin typeface="Bebas Neue"/>
                <a:cs typeface="Bebas Neue"/>
              </a:rPr>
              <a:t>3 jaar groepsleiding</a:t>
            </a: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750666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</a:t>
            </a:r>
            <a:r>
              <a:rPr lang="nl-NL" dirty="0" smtClean="0">
                <a:latin typeface="Bebas Neue"/>
                <a:cs typeface="Bebas Neue"/>
              </a:rPr>
              <a:t>Voorstelling leiding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Bebas Neue"/>
                <a:cs typeface="Bebas Neue"/>
              </a:rPr>
              <a:t>Laura </a:t>
            </a:r>
            <a:r>
              <a:rPr lang="nl-NL" dirty="0" err="1" smtClean="0">
                <a:latin typeface="Bebas Neue"/>
                <a:cs typeface="Bebas Neue"/>
              </a:rPr>
              <a:t>Vercauteren</a:t>
            </a:r>
            <a:r>
              <a:rPr lang="nl-NL" dirty="0" smtClean="0">
                <a:latin typeface="Bebas Neue"/>
                <a:cs typeface="Bebas Neue"/>
              </a:rPr>
              <a:t> (Poot) </a:t>
            </a:r>
            <a:r>
              <a:rPr lang="nl-NL" dirty="0" err="1" smtClean="0">
                <a:latin typeface="Bebas Neue"/>
                <a:cs typeface="Bebas Neue"/>
              </a:rPr>
              <a:t>aka</a:t>
            </a:r>
            <a:r>
              <a:rPr lang="nl-NL" dirty="0" smtClean="0">
                <a:latin typeface="Bebas Neue"/>
                <a:cs typeface="Bebas Neue"/>
              </a:rPr>
              <a:t> ‘schitterende spreeuw’</a:t>
            </a:r>
          </a:p>
          <a:p>
            <a:r>
              <a:rPr lang="nl-NL" dirty="0" smtClean="0">
                <a:latin typeface="Bebas Neue"/>
                <a:cs typeface="Bebas Neue"/>
              </a:rPr>
              <a:t>17 jaar bij scouts </a:t>
            </a:r>
            <a:r>
              <a:rPr lang="nl-NL" dirty="0" err="1" smtClean="0">
                <a:latin typeface="Bebas Neue"/>
                <a:cs typeface="Bebas Neue"/>
              </a:rPr>
              <a:t>bermijn</a:t>
            </a:r>
            <a:endParaRPr lang="nl-NL" dirty="0" smtClean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4 jaar leiding</a:t>
            </a:r>
          </a:p>
          <a:p>
            <a:r>
              <a:rPr lang="nl-NL" dirty="0" smtClean="0">
                <a:latin typeface="Bebas Neue"/>
                <a:cs typeface="Bebas Neue"/>
              </a:rPr>
              <a:t>2 jaar groepsleiding</a:t>
            </a:r>
          </a:p>
          <a:p>
            <a:endParaRPr lang="nl-NL" dirty="0" smtClean="0">
              <a:latin typeface="Bebas Neue"/>
              <a:cs typeface="Bebas Neue"/>
            </a:endParaRPr>
          </a:p>
          <a:p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69234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</a:t>
            </a:r>
            <a:r>
              <a:rPr lang="nl-NL" dirty="0" smtClean="0">
                <a:latin typeface="Bebas Neue"/>
                <a:cs typeface="Bebas Neue"/>
              </a:rPr>
              <a:t>Voorstelling leiding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Bebas Neue"/>
                <a:cs typeface="Bebas Neue"/>
              </a:rPr>
              <a:t>Andy </a:t>
            </a:r>
            <a:r>
              <a:rPr lang="nl-NL" dirty="0" err="1" smtClean="0">
                <a:latin typeface="Bebas Neue"/>
                <a:cs typeface="Bebas Neue"/>
              </a:rPr>
              <a:t>luyckx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aka</a:t>
            </a:r>
            <a:r>
              <a:rPr lang="nl-NL" dirty="0" smtClean="0">
                <a:latin typeface="Bebas Neue"/>
                <a:cs typeface="Bebas Neue"/>
              </a:rPr>
              <a:t> “gemoedelijke spitsvogel” </a:t>
            </a:r>
          </a:p>
          <a:p>
            <a:r>
              <a:rPr lang="nl-NL" dirty="0" smtClean="0">
                <a:latin typeface="Bebas Neue"/>
                <a:cs typeface="Bebas Neue"/>
              </a:rPr>
              <a:t>17 jaar bij scouts sint-kristoffel</a:t>
            </a:r>
          </a:p>
          <a:p>
            <a:r>
              <a:rPr lang="nl-NL" dirty="0" smtClean="0">
                <a:latin typeface="Bebas Neue"/>
                <a:cs typeface="Bebas Neue"/>
              </a:rPr>
              <a:t>3 jaar leiding</a:t>
            </a:r>
          </a:p>
          <a:p>
            <a:r>
              <a:rPr lang="nl-NL" dirty="0" smtClean="0">
                <a:latin typeface="Bebas Neue"/>
                <a:cs typeface="Bebas Neue"/>
              </a:rPr>
              <a:t>3 jaar groepsleiding</a:t>
            </a: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69234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</a:t>
            </a:r>
            <a:r>
              <a:rPr lang="nl-NL" dirty="0" smtClean="0">
                <a:latin typeface="Bebas Neue"/>
                <a:cs typeface="Bebas Neue"/>
              </a:rPr>
              <a:t>Voorstelling leiding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>
                <a:latin typeface="Bebas Neue"/>
                <a:cs typeface="Bebas Neue"/>
              </a:rPr>
              <a:t>Cisse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geleyn</a:t>
            </a:r>
            <a:r>
              <a:rPr lang="nl-NL" dirty="0" smtClean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aka</a:t>
            </a:r>
            <a:r>
              <a:rPr lang="nl-NL" dirty="0" smtClean="0">
                <a:latin typeface="Bebas Neue"/>
                <a:cs typeface="Bebas Neue"/>
              </a:rPr>
              <a:t> “bedachtzame springbok” </a:t>
            </a:r>
          </a:p>
          <a:p>
            <a:r>
              <a:rPr lang="nl-NL" dirty="0" smtClean="0">
                <a:latin typeface="Bebas Neue"/>
                <a:cs typeface="Bebas Neue"/>
              </a:rPr>
              <a:t>17 jaar bij scouts sint-kristoffel</a:t>
            </a:r>
          </a:p>
          <a:p>
            <a:r>
              <a:rPr lang="nl-NL" dirty="0">
                <a:latin typeface="Bebas Neue"/>
                <a:cs typeface="Bebas Neue"/>
              </a:rPr>
              <a:t>3</a:t>
            </a:r>
            <a:r>
              <a:rPr lang="nl-NL" dirty="0" smtClean="0">
                <a:latin typeface="Bebas Neue"/>
                <a:cs typeface="Bebas Neue"/>
              </a:rPr>
              <a:t> jaar leiding</a:t>
            </a:r>
          </a:p>
          <a:p>
            <a:r>
              <a:rPr lang="nl-NL" dirty="0" smtClean="0">
                <a:latin typeface="Bebas Neue"/>
                <a:cs typeface="Bebas Neue"/>
              </a:rPr>
              <a:t>3 jaar groepsleiding</a:t>
            </a: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692340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</a:t>
            </a:r>
            <a:r>
              <a:rPr lang="nl-NL" dirty="0" smtClean="0">
                <a:latin typeface="Bebas Neue"/>
                <a:cs typeface="Bebas Neue"/>
              </a:rPr>
              <a:t>Voorstelling leiding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Bebas Neue"/>
                <a:cs typeface="Bebas Neue"/>
              </a:rPr>
              <a:t>Niels </a:t>
            </a:r>
            <a:r>
              <a:rPr lang="nl-NL" dirty="0" err="1" smtClean="0">
                <a:latin typeface="Bebas Neue"/>
                <a:cs typeface="Bebas Neue"/>
              </a:rPr>
              <a:t>blomme</a:t>
            </a:r>
            <a:r>
              <a:rPr lang="nl-NL" dirty="0">
                <a:latin typeface="Bebas Neue"/>
                <a:cs typeface="Bebas Neue"/>
              </a:rPr>
              <a:t> </a:t>
            </a:r>
            <a:r>
              <a:rPr lang="nl-NL" dirty="0" err="1" smtClean="0">
                <a:latin typeface="Bebas Neue"/>
                <a:cs typeface="Bebas Neue"/>
              </a:rPr>
              <a:t>aka</a:t>
            </a:r>
            <a:r>
              <a:rPr lang="nl-NL" dirty="0" smtClean="0">
                <a:latin typeface="Bebas Neue"/>
                <a:cs typeface="Bebas Neue"/>
              </a:rPr>
              <a:t> “ standvastige stekelstaartzwaluw</a:t>
            </a:r>
          </a:p>
          <a:p>
            <a:r>
              <a:rPr lang="nl-NL" dirty="0" smtClean="0">
                <a:latin typeface="Bebas Neue"/>
                <a:cs typeface="Bebas Neue"/>
              </a:rPr>
              <a:t>17 jaar bij </a:t>
            </a:r>
            <a:r>
              <a:rPr lang="nl-NL" dirty="0" err="1" smtClean="0">
                <a:latin typeface="Bebas Neue"/>
                <a:cs typeface="Bebas Neue"/>
              </a:rPr>
              <a:t>ksa</a:t>
            </a:r>
            <a:r>
              <a:rPr lang="nl-NL" dirty="0" smtClean="0">
                <a:latin typeface="Bebas Neue"/>
                <a:cs typeface="Bebas Neue"/>
              </a:rPr>
              <a:t> </a:t>
            </a:r>
          </a:p>
          <a:p>
            <a:r>
              <a:rPr lang="nl-NL" dirty="0">
                <a:latin typeface="Bebas Neue"/>
                <a:cs typeface="Bebas Neue"/>
              </a:rPr>
              <a:t>3</a:t>
            </a:r>
            <a:r>
              <a:rPr lang="nl-NL" dirty="0" smtClean="0">
                <a:latin typeface="Bebas Neue"/>
                <a:cs typeface="Bebas Neue"/>
              </a:rPr>
              <a:t> jaar leiding</a:t>
            </a:r>
          </a:p>
          <a:p>
            <a:r>
              <a:rPr lang="nl-NL" dirty="0">
                <a:latin typeface="Bebas Neue"/>
                <a:cs typeface="Bebas Neue"/>
              </a:rPr>
              <a:t>4</a:t>
            </a:r>
            <a:r>
              <a:rPr lang="nl-NL" dirty="0" smtClean="0">
                <a:latin typeface="Bebas Neue"/>
                <a:cs typeface="Bebas Neue"/>
              </a:rPr>
              <a:t> jaar groepsleiding</a:t>
            </a: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49012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Planning v/h Jaar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>
                <a:latin typeface="Bebas Neue"/>
                <a:cs typeface="Bebas Neue"/>
              </a:rPr>
              <a:t>2 oktober: 1</a:t>
            </a:r>
            <a:r>
              <a:rPr lang="nl-NL" baseline="30000" dirty="0" smtClean="0">
                <a:latin typeface="Bebas Neue"/>
                <a:cs typeface="Bebas Neue"/>
              </a:rPr>
              <a:t>e</a:t>
            </a:r>
            <a:r>
              <a:rPr lang="nl-NL" dirty="0" smtClean="0">
                <a:latin typeface="Bebas Neue"/>
                <a:cs typeface="Bebas Neue"/>
              </a:rPr>
              <a:t> vergadering </a:t>
            </a:r>
          </a:p>
          <a:p>
            <a:r>
              <a:rPr lang="nl-NL" dirty="0" smtClean="0">
                <a:latin typeface="Bebas Neue"/>
                <a:cs typeface="Bebas Neue"/>
              </a:rPr>
              <a:t>9 oktober: 2</a:t>
            </a:r>
            <a:r>
              <a:rPr lang="nl-NL" baseline="30000" dirty="0" smtClean="0">
                <a:latin typeface="Bebas Neue"/>
                <a:cs typeface="Bebas Neue"/>
              </a:rPr>
              <a:t>e</a:t>
            </a:r>
            <a:r>
              <a:rPr lang="nl-NL" dirty="0" smtClean="0">
                <a:latin typeface="Bebas Neue"/>
                <a:cs typeface="Bebas Neue"/>
              </a:rPr>
              <a:t> vergadering </a:t>
            </a:r>
          </a:p>
          <a:p>
            <a:r>
              <a:rPr lang="nl-NL" dirty="0" smtClean="0">
                <a:latin typeface="Bebas Neue"/>
                <a:cs typeface="Bebas Neue"/>
              </a:rPr>
              <a:t>14 – 16 oktober: Planningsweekend</a:t>
            </a:r>
          </a:p>
          <a:p>
            <a:r>
              <a:rPr lang="nl-NL" dirty="0" smtClean="0">
                <a:latin typeface="Bebas Neue"/>
                <a:cs typeface="Bebas Neue"/>
              </a:rPr>
              <a:t>31 december: </a:t>
            </a:r>
            <a:r>
              <a:rPr lang="nl-NL" dirty="0" err="1" smtClean="0">
                <a:latin typeface="Bebas Neue"/>
                <a:cs typeface="Bebas Neue"/>
              </a:rPr>
              <a:t>Jinfuif</a:t>
            </a:r>
            <a:r>
              <a:rPr lang="nl-NL" dirty="0" smtClean="0">
                <a:latin typeface="Bebas Neue"/>
                <a:cs typeface="Bebas Neue"/>
              </a:rPr>
              <a:t> ( </a:t>
            </a:r>
            <a:r>
              <a:rPr lang="nl-NL" dirty="0" err="1" smtClean="0">
                <a:latin typeface="Bebas Neue"/>
                <a:cs typeface="Bebas Neue"/>
              </a:rPr>
              <a:t>nieuwjaarsfuif</a:t>
            </a:r>
            <a:r>
              <a:rPr lang="nl-NL" dirty="0" smtClean="0">
                <a:latin typeface="Bebas Neue"/>
                <a:cs typeface="Bebas Neue"/>
              </a:rPr>
              <a:t> )</a:t>
            </a:r>
          </a:p>
          <a:p>
            <a:r>
              <a:rPr lang="nl-NL" dirty="0" smtClean="0">
                <a:latin typeface="Bebas Neue"/>
                <a:cs typeface="Bebas Neue"/>
              </a:rPr>
              <a:t>12 – 17 maart: </a:t>
            </a:r>
            <a:r>
              <a:rPr lang="nl-NL" dirty="0" err="1" smtClean="0">
                <a:latin typeface="Bebas Neue"/>
                <a:cs typeface="Bebas Neue"/>
              </a:rPr>
              <a:t>jinleefweek</a:t>
            </a:r>
            <a:r>
              <a:rPr lang="nl-NL" dirty="0" smtClean="0">
                <a:latin typeface="Bebas Neue"/>
                <a:cs typeface="Bebas Neue"/>
              </a:rPr>
              <a:t> </a:t>
            </a:r>
          </a:p>
          <a:p>
            <a:r>
              <a:rPr lang="nl-NL" dirty="0" smtClean="0">
                <a:latin typeface="Bebas Neue"/>
                <a:cs typeface="Bebas Neue"/>
              </a:rPr>
              <a:t>25 maart: </a:t>
            </a:r>
            <a:r>
              <a:rPr lang="nl-NL" dirty="0" err="1" smtClean="0">
                <a:latin typeface="Bebas Neue"/>
                <a:cs typeface="Bebas Neue"/>
              </a:rPr>
              <a:t>districsdag</a:t>
            </a:r>
            <a:r>
              <a:rPr lang="nl-NL" dirty="0" smtClean="0">
                <a:latin typeface="Bebas Neue"/>
                <a:cs typeface="Bebas Neue"/>
              </a:rPr>
              <a:t> + feestje</a:t>
            </a:r>
          </a:p>
          <a:p>
            <a:r>
              <a:rPr lang="nl-NL" dirty="0" smtClean="0">
                <a:latin typeface="Bebas Neue"/>
                <a:cs typeface="Bebas Neue"/>
              </a:rPr>
              <a:t>23 april: </a:t>
            </a:r>
            <a:r>
              <a:rPr lang="nl-NL" dirty="0" err="1" smtClean="0">
                <a:latin typeface="Bebas Neue"/>
                <a:cs typeface="Bebas Neue"/>
              </a:rPr>
              <a:t>Kapoenendag</a:t>
            </a:r>
            <a:r>
              <a:rPr lang="nl-NL" dirty="0" smtClean="0">
                <a:latin typeface="Bebas Neue"/>
                <a:cs typeface="Bebas Neue"/>
              </a:rPr>
              <a:t> </a:t>
            </a:r>
          </a:p>
          <a:p>
            <a:r>
              <a:rPr lang="nl-NL" dirty="0" smtClean="0">
                <a:latin typeface="Bebas Neue"/>
                <a:cs typeface="Bebas Neue"/>
              </a:rPr>
              <a:t>1 – 20 juli: periode buitenlands kamp </a:t>
            </a:r>
          </a:p>
          <a:p>
            <a:pPr marL="0" indent="0">
              <a:buNone/>
            </a:pPr>
            <a:endParaRPr lang="nl-NL" dirty="0">
              <a:latin typeface="Bebas Neue"/>
              <a:cs typeface="Bebas Neue"/>
            </a:endParaRPr>
          </a:p>
          <a:p>
            <a:r>
              <a:rPr lang="nl-NL" dirty="0" smtClean="0">
                <a:latin typeface="Bebas Neue"/>
                <a:cs typeface="Bebas Neue"/>
              </a:rPr>
              <a:t>Data Verkoopweekend &amp; eetfestijn </a:t>
            </a:r>
            <a:r>
              <a:rPr lang="nl-NL" dirty="0" err="1" smtClean="0">
                <a:latin typeface="Bebas Neue"/>
                <a:cs typeface="Bebas Neue"/>
              </a:rPr>
              <a:t>t.b.A</a:t>
            </a:r>
            <a:r>
              <a:rPr lang="nl-NL" dirty="0" smtClean="0">
                <a:latin typeface="Bebas Neue"/>
                <a:cs typeface="Bebas Neue"/>
              </a:rPr>
              <a:t>. </a:t>
            </a: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334382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JINlogo 99- Trans.png"/>
          <p:cNvPicPr>
            <a:picLocks noChangeAspect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811" y="-314388"/>
            <a:ext cx="5563284" cy="78296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Bebas Neue"/>
                <a:cs typeface="Bebas Neue"/>
              </a:rPr>
              <a:t>2. Planning v/h </a:t>
            </a:r>
            <a:r>
              <a:rPr lang="nl-NL" dirty="0" smtClean="0">
                <a:latin typeface="Bebas Neue"/>
                <a:cs typeface="Bebas Neue"/>
              </a:rPr>
              <a:t>Jaar (2) </a:t>
            </a:r>
            <a:endParaRPr lang="nl-NL" dirty="0">
              <a:latin typeface="Bebas Neue"/>
              <a:cs typeface="Bebas Neue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>
                <a:latin typeface="Bebas Neue"/>
                <a:cs typeface="Bebas Neue"/>
              </a:rPr>
              <a:t>Jinleefweek</a:t>
            </a:r>
            <a:endParaRPr lang="nl-NL" dirty="0" smtClean="0">
              <a:latin typeface="Bebas Neue"/>
              <a:cs typeface="Bebas Neue"/>
            </a:endParaRPr>
          </a:p>
          <a:p>
            <a:pPr lvl="1"/>
            <a:r>
              <a:rPr lang="nl-NL" dirty="0" smtClean="0">
                <a:latin typeface="Bebas Neue"/>
                <a:cs typeface="Bebas Neue"/>
              </a:rPr>
              <a:t>12-17 maart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Op internaat op scouts </a:t>
            </a:r>
            <a:r>
              <a:rPr lang="nl-NL" dirty="0" err="1" smtClean="0">
                <a:latin typeface="Bebas Neue"/>
                <a:cs typeface="Bebas Neue"/>
              </a:rPr>
              <a:t>d’olmen</a:t>
            </a:r>
            <a:endParaRPr lang="nl-NL" dirty="0" smtClean="0">
              <a:latin typeface="Bebas Neue"/>
              <a:cs typeface="Bebas Neue"/>
            </a:endParaRPr>
          </a:p>
          <a:p>
            <a:pPr lvl="1"/>
            <a:r>
              <a:rPr lang="nl-NL" dirty="0" smtClean="0">
                <a:latin typeface="Bebas Neue"/>
                <a:cs typeface="Bebas Neue"/>
              </a:rPr>
              <a:t>Op tijd naar school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Studiemomenten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Continu toezicht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Leuke activiteiten en gezellig samenzijn</a:t>
            </a:r>
          </a:p>
          <a:p>
            <a:pPr lvl="1"/>
            <a:r>
              <a:rPr lang="nl-NL" dirty="0" smtClean="0">
                <a:latin typeface="Bebas Neue"/>
                <a:cs typeface="Bebas Neue"/>
              </a:rPr>
              <a:t>Beperkt drankgebruik</a:t>
            </a:r>
          </a:p>
          <a:p>
            <a:pPr marL="457200" lvl="1" indent="0">
              <a:buNone/>
            </a:pPr>
            <a:endParaRPr lang="nl-NL" dirty="0" smtClean="0">
              <a:latin typeface="Bebas Neue"/>
              <a:cs typeface="Bebas Neue"/>
            </a:endParaRPr>
          </a:p>
          <a:p>
            <a:endParaRPr lang="nl-NL" dirty="0">
              <a:latin typeface="Bebas Neue"/>
              <a:cs typeface="Bebas Neue"/>
            </a:endParaRPr>
          </a:p>
        </p:txBody>
      </p:sp>
    </p:spTree>
    <p:extLst>
      <p:ext uri="{BB962C8B-B14F-4D97-AF65-F5344CB8AC3E}">
        <p14:creationId xmlns:p14="http://schemas.microsoft.com/office/powerpoint/2010/main" val="1662012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INFO9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JINFO99.thmx</Template>
  <TotalTime>1358</TotalTime>
  <Words>713</Words>
  <Application>Microsoft Macintosh PowerPoint</Application>
  <PresentationFormat>Diavoorstelling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JINFO99</vt:lpstr>
      <vt:lpstr>Jinfo-avond jaartje ‘99 </vt:lpstr>
      <vt:lpstr>Agenda </vt:lpstr>
      <vt:lpstr>2. Voorstelling leiding</vt:lpstr>
      <vt:lpstr>2. Voorstelling leiding</vt:lpstr>
      <vt:lpstr>2. Voorstelling leiding</vt:lpstr>
      <vt:lpstr>2. Voorstelling leiding</vt:lpstr>
      <vt:lpstr>2. Voorstelling leiding</vt:lpstr>
      <vt:lpstr>2. Planning v/h Jaar </vt:lpstr>
      <vt:lpstr>2. Planning v/h Jaar (2) </vt:lpstr>
      <vt:lpstr>2. Planning v/h Jaar (2) </vt:lpstr>
      <vt:lpstr>3. Buitenlands kamp </vt:lpstr>
      <vt:lpstr>4. acties</vt:lpstr>
      <vt:lpstr>5. Financieel </vt:lpstr>
      <vt:lpstr>5. Financieel (2) </vt:lpstr>
      <vt:lpstr>6. administratie</vt:lpstr>
      <vt:lpstr>7. Praktische afspraken</vt:lpstr>
      <vt:lpstr>7. Praktische afspraken (2)</vt:lpstr>
      <vt:lpstr>7. Praktische afspraken (3)</vt:lpstr>
      <vt:lpstr>8. Drank, drugs &amp; roken </vt:lpstr>
      <vt:lpstr>8. Drank, drugs &amp; roken (2) </vt:lpstr>
      <vt:lpstr>Burn the witch !!!!!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Jinfo-avond jaartje ‘99 </dc:title>
  <dc:creator>Andy Luyckx</dc:creator>
  <cp:lastModifiedBy>Andy Luyckx</cp:lastModifiedBy>
  <cp:revision>22</cp:revision>
  <dcterms:created xsi:type="dcterms:W3CDTF">2016-08-18T12:21:19Z</dcterms:created>
  <dcterms:modified xsi:type="dcterms:W3CDTF">2016-08-31T09:11:01Z</dcterms:modified>
</cp:coreProperties>
</file>